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mp4" ContentType="video/mp4"/>
  <Default Extension="vml" ContentType="application/vnd.openxmlformats-officedocument.vmlDrawing"/>
  <Default Extension="docx" ContentType="application/vnd.openxmlformats-officedocument.wordprocessingml.document"/>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256" r:id="rId2"/>
    <p:sldId id="257" r:id="rId3"/>
    <p:sldId id="275" r:id="rId4"/>
    <p:sldId id="258" r:id="rId5"/>
    <p:sldId id="259" r:id="rId6"/>
    <p:sldId id="260" r:id="rId7"/>
    <p:sldId id="276" r:id="rId8"/>
    <p:sldId id="277" r:id="rId9"/>
    <p:sldId id="263" r:id="rId10"/>
    <p:sldId id="264" r:id="rId11"/>
    <p:sldId id="265" r:id="rId12"/>
    <p:sldId id="278" r:id="rId13"/>
    <p:sldId id="266" r:id="rId14"/>
    <p:sldId id="267" r:id="rId15"/>
    <p:sldId id="268" r:id="rId16"/>
    <p:sldId id="273" r:id="rId17"/>
    <p:sldId id="279" r:id="rId18"/>
    <p:sldId id="271" r:id="rId19"/>
    <p:sldId id="272" r:id="rId20"/>
    <p:sldId id="281" r:id="rId21"/>
    <p:sldId id="285" r:id="rId22"/>
    <p:sldId id="286" r:id="rId23"/>
    <p:sldId id="287" r:id="rId24"/>
    <p:sldId id="288" r:id="rId25"/>
    <p:sldId id="282" r:id="rId26"/>
    <p:sldId id="291" r:id="rId27"/>
    <p:sldId id="290" r:id="rId28"/>
    <p:sldId id="289" r:id="rId29"/>
    <p:sldId id="283" r:id="rId30"/>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hueOff val="-136794"/>
              <a:satOff val="-2150"/>
              <a:lumOff val="15693"/>
            </a:schemeClr>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chemeClr val="accent3">
              <a:alpha val="35000"/>
            </a:scheme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13"/>
  </p:normalViewPr>
  <p:slideViewPr>
    <p:cSldViewPr snapToGrid="0" snapToObjects="1">
      <p:cViewPr varScale="1">
        <p:scale>
          <a:sx n="83" d="100"/>
          <a:sy n="83" d="100"/>
        </p:scale>
        <p:origin x="1488" y="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notesMaster" Target="notesMasters/notesMaster1.xml"/><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media/image1.png>
</file>

<file path=ppt/media/image2.jpe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071533476"/>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200" rtl="0" eaLnBrk="1" fontAlgn="auto" latinLnBrk="0" hangingPunct="1">
              <a:lnSpc>
                <a:spcPct val="117999"/>
              </a:lnSpc>
              <a:spcBef>
                <a:spcPts val="0"/>
              </a:spcBef>
              <a:spcAft>
                <a:spcPts val="0"/>
              </a:spcAft>
              <a:buClrTx/>
              <a:buSzTx/>
              <a:buFontTx/>
              <a:buNone/>
              <a:tabLst/>
              <a:defRPr/>
            </a:pPr>
            <a:r>
              <a:rPr lang="en-US" dirty="0" smtClean="0"/>
              <a:t>Everyone writes 1 fact about themselves on a sheet of paper. Place the facts in a paper bag (aka </a:t>
            </a:r>
            <a:r>
              <a:rPr lang="en-US" dirty="0" err="1" smtClean="0"/>
              <a:t>factjar</a:t>
            </a:r>
            <a:r>
              <a:rPr lang="en-US" dirty="0" smtClean="0"/>
              <a:t>). We will use the while “loop” on screen. </a:t>
            </a:r>
            <a:r>
              <a:rPr lang="en-US" sz="2200" b="0" i="0" u="none" strike="noStrike" dirty="0" smtClean="0">
                <a:effectLst/>
                <a:latin typeface="Helvetica Neue"/>
                <a:ea typeface="Helvetica Neue"/>
                <a:cs typeface="Helvetica Neue"/>
                <a:sym typeface="Helvetica Neue"/>
              </a:rPr>
              <a:t>Directions for participants: Read the fact aloud, guess who it belongs to. Limit 2 guesses. Then owner identifies themselves with their name and rereads their fact. Team gets a point for every right fact guess.</a:t>
            </a:r>
            <a:endParaRPr lang="en-US" dirty="0"/>
          </a:p>
        </p:txBody>
      </p:sp>
    </p:spTree>
    <p:extLst>
      <p:ext uri="{BB962C8B-B14F-4D97-AF65-F5344CB8AC3E}">
        <p14:creationId xmlns:p14="http://schemas.microsoft.com/office/powerpoint/2010/main" val="16150321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Respect, Integrity</a:t>
            </a:r>
            <a:r>
              <a:rPr lang="en-US" baseline="0" dirty="0" smtClean="0"/>
              <a:t> and the Right Effort…</a:t>
            </a:r>
            <a:endParaRPr lang="en-US" dirty="0"/>
          </a:p>
        </p:txBody>
      </p:sp>
    </p:spTree>
    <p:extLst>
      <p:ext uri="{BB962C8B-B14F-4D97-AF65-F5344CB8AC3E}">
        <p14:creationId xmlns:p14="http://schemas.microsoft.com/office/powerpoint/2010/main" val="1723857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i="1"/>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175"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19250" y="660400"/>
            <a:ext cx="9758016" cy="59055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lstStyle/>
          <a:p>
            <a:r>
              <a:t>Title Text</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1270000" y="3225800"/>
            <a:ext cx="10464800" cy="3302000"/>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299" y="638919"/>
            <a:ext cx="5325770" cy="8216901"/>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148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6718300" y="2590800"/>
            <a:ext cx="5334000" cy="6286500"/>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231900" indent="-342900">
              <a:spcBef>
                <a:spcPts val="3200"/>
              </a:spcBef>
              <a:defRPr sz="2800"/>
            </a:lvl3pPr>
            <a:lvl4pPr marL="1676400" indent="-342900">
              <a:spcBef>
                <a:spcPts val="3200"/>
              </a:spcBef>
              <a:defRPr sz="2800"/>
            </a:lvl4pPr>
            <a:lvl5pPr marL="21209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31000" y="4965700"/>
            <a:ext cx="5334000" cy="3898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31000" y="635000"/>
            <a:ext cx="5334000" cy="3898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635000"/>
            <a:ext cx="5334000" cy="8229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830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1.bin"/><Relationship Id="rId4" Type="http://schemas.openxmlformats.org/officeDocument/2006/relationships/package" Target="../embeddings/Microsoft_Word_Document1.docx"/><Relationship Id="rId5" Type="http://schemas.openxmlformats.org/officeDocument/2006/relationships/image" Target="../media/image3.emf"/><Relationship Id="rId1" Type="http://schemas.openxmlformats.org/officeDocument/2006/relationships/vmlDrawing" Target="../drawings/vmlDrawing1.vml"/><Relationship Id="rId2"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4.png"/><Relationship Id="rId1" Type="http://schemas.microsoft.com/office/2007/relationships/media" Target="../media/media1.mp4"/><Relationship Id="rId2" Type="http://schemas.openxmlformats.org/officeDocument/2006/relationships/video" Target="../media/media1.mp4"/></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udacity.github.io/js-basics/static-home/index.html"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a:spLocks noGrp="1"/>
          </p:cNvSpPr>
          <p:nvPr>
            <p:ph type="ctrTitle"/>
          </p:nvPr>
        </p:nvSpPr>
        <p:spPr>
          <a:prstGeom prst="rect">
            <a:avLst/>
          </a:prstGeom>
        </p:spPr>
        <p:txBody>
          <a:bodyPr/>
          <a:lstStyle/>
          <a:p>
            <a:r>
              <a:t>Day 1 (MM/DD/YYYY)</a:t>
            </a:r>
          </a:p>
        </p:txBody>
      </p:sp>
      <p:sp>
        <p:nvSpPr>
          <p:cNvPr id="120" name="Shape 120"/>
          <p:cNvSpPr>
            <a:spLocks noGrp="1"/>
          </p:cNvSpPr>
          <p:nvPr>
            <p:ph type="subTitle" sz="quarter" idx="1"/>
          </p:nvPr>
        </p:nvSpPr>
        <p:spPr>
          <a:prstGeom prst="rect">
            <a:avLst/>
          </a:prstGeom>
        </p:spPr>
        <p:txBody>
          <a:bodyPr/>
          <a:lstStyle/>
          <a:p>
            <a:r>
              <a:rPr lang="en-US" dirty="0" smtClean="0"/>
              <a:t>D-Code</a:t>
            </a:r>
            <a:endParaRPr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p:cNvSpPr>
          <p:nvPr>
            <p:ph type="title"/>
          </p:nvPr>
        </p:nvSpPr>
        <p:spPr>
          <a:prstGeom prst="rect">
            <a:avLst/>
          </a:prstGeom>
        </p:spPr>
        <p:txBody>
          <a:bodyPr/>
          <a:lstStyle/>
          <a:p>
            <a:r>
              <a:rPr lang="en-US" dirty="0" smtClean="0"/>
              <a:t>Team Goals</a:t>
            </a:r>
            <a:endParaRPr dirty="0"/>
          </a:p>
        </p:txBody>
      </p:sp>
      <p:sp>
        <p:nvSpPr>
          <p:cNvPr id="145" name="Shape 145"/>
          <p:cNvSpPr>
            <a:spLocks noGrp="1"/>
          </p:cNvSpPr>
          <p:nvPr>
            <p:ph type="body" idx="1"/>
          </p:nvPr>
        </p:nvSpPr>
        <p:spPr>
          <a:prstGeom prst="rect">
            <a:avLst/>
          </a:prstGeom>
        </p:spPr>
        <p:txBody>
          <a:bodyPr/>
          <a:lstStyle/>
          <a:p>
            <a:r>
              <a:rPr dirty="0"/>
              <a:t>Introduce you to the world of </a:t>
            </a:r>
            <a:r>
              <a:rPr lang="en-US" dirty="0" smtClean="0"/>
              <a:t>software development</a:t>
            </a:r>
            <a:endParaRPr dirty="0"/>
          </a:p>
          <a:p>
            <a:r>
              <a:rPr lang="en-US" dirty="0" smtClean="0"/>
              <a:t>Learn the basics of </a:t>
            </a:r>
            <a:r>
              <a:rPr lang="en-US" dirty="0" err="1" smtClean="0"/>
              <a:t>Javascript</a:t>
            </a:r>
            <a:r>
              <a:rPr lang="en-US" dirty="0" smtClean="0"/>
              <a:t>, HTML and CSS</a:t>
            </a:r>
          </a:p>
          <a:p>
            <a:r>
              <a:rPr lang="en-US" dirty="0" smtClean="0"/>
              <a:t>Use what we learn to ship something cool</a:t>
            </a:r>
            <a:endParaRPr dirty="0"/>
          </a:p>
        </p:txBody>
      </p:sp>
    </p:spTree>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Shape 147"/>
          <p:cNvSpPr>
            <a:spLocks noGrp="1"/>
          </p:cNvSpPr>
          <p:nvPr>
            <p:ph type="title"/>
          </p:nvPr>
        </p:nvSpPr>
        <p:spPr>
          <a:prstGeom prst="rect">
            <a:avLst/>
          </a:prstGeom>
        </p:spPr>
        <p:txBody>
          <a:bodyPr/>
          <a:lstStyle/>
          <a:p>
            <a:r>
              <a:rPr lang="en-US" dirty="0" smtClean="0"/>
              <a:t>Individual Goals</a:t>
            </a:r>
            <a:endParaRPr dirty="0"/>
          </a:p>
        </p:txBody>
      </p:sp>
      <p:sp>
        <p:nvSpPr>
          <p:cNvPr id="148" name="Shape 148"/>
          <p:cNvSpPr>
            <a:spLocks noGrp="1"/>
          </p:cNvSpPr>
          <p:nvPr>
            <p:ph type="body" idx="1"/>
          </p:nvPr>
        </p:nvSpPr>
        <p:spPr>
          <a:xfrm>
            <a:off x="952500" y="2712204"/>
            <a:ext cx="11099800" cy="5966848"/>
          </a:xfrm>
          <a:prstGeom prst="rect">
            <a:avLst/>
          </a:prstGeom>
        </p:spPr>
        <p:txBody>
          <a:bodyPr anchor="t">
            <a:normAutofit/>
          </a:bodyPr>
          <a:lstStyle/>
          <a:p>
            <a:pPr marL="0" indent="0" algn="ctr">
              <a:buNone/>
            </a:pPr>
            <a:r>
              <a:rPr lang="en-US" dirty="0" smtClean="0"/>
              <a:t>A software developer’s most important development is themselves. </a:t>
            </a:r>
          </a:p>
          <a:p>
            <a:pPr marL="0" indent="0" algn="ctr">
              <a:buNone/>
            </a:pPr>
            <a:r>
              <a:rPr lang="en-US" dirty="0" smtClean="0"/>
              <a:t>Remember that there is always something new to learn and we should be willing to learn something new every chance we get. </a:t>
            </a:r>
          </a:p>
          <a:p>
            <a:pPr marL="0" indent="0" algn="ctr">
              <a:buNone/>
            </a:pPr>
            <a:endParaRPr lang="en-US" dirty="0" smtClean="0"/>
          </a:p>
          <a:p>
            <a:pPr marL="0" indent="0" algn="ctr">
              <a:lnSpc>
                <a:spcPct val="110000"/>
              </a:lnSpc>
              <a:spcBef>
                <a:spcPts val="0"/>
              </a:spcBef>
              <a:buNone/>
            </a:pPr>
            <a:r>
              <a:rPr lang="en-US" sz="3200" dirty="0" smtClean="0"/>
              <a:t>You will never know everything… </a:t>
            </a:r>
          </a:p>
          <a:p>
            <a:pPr marL="0" indent="0" algn="ctr">
              <a:lnSpc>
                <a:spcPct val="110000"/>
              </a:lnSpc>
              <a:spcBef>
                <a:spcPts val="0"/>
              </a:spcBef>
              <a:buNone/>
            </a:pPr>
            <a:r>
              <a:rPr lang="en-US" sz="3200" dirty="0" smtClean="0"/>
              <a:t>don’t believe me? Google it.</a:t>
            </a:r>
            <a:endParaRPr sz="3200" dirty="0"/>
          </a:p>
        </p:txBody>
      </p:sp>
    </p:spTree>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strike="sngStrike" dirty="0" smtClean="0"/>
              <a:t>Discuss our goals</a:t>
            </a:r>
          </a:p>
          <a:p>
            <a:r>
              <a:rPr lang="en-US" dirty="0" smtClean="0"/>
              <a:t>Discuss our workflow</a:t>
            </a:r>
          </a:p>
          <a:p>
            <a:r>
              <a:rPr lang="en-US" dirty="0" smtClean="0"/>
              <a:t>Craft our team working agreement</a:t>
            </a:r>
          </a:p>
          <a:p>
            <a:r>
              <a:rPr lang="en-US" dirty="0" smtClean="0"/>
              <a:t>DEV TIME!</a:t>
            </a:r>
            <a:endParaRPr lang="en-US" dirty="0"/>
          </a:p>
        </p:txBody>
      </p:sp>
    </p:spTree>
    <p:extLst>
      <p:ext uri="{BB962C8B-B14F-4D97-AF65-F5344CB8AC3E}">
        <p14:creationId xmlns:p14="http://schemas.microsoft.com/office/powerpoint/2010/main" val="59448085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lstStyle/>
          <a:p>
            <a:r>
              <a:t>How will this work?</a:t>
            </a:r>
          </a:p>
        </p:txBody>
      </p:sp>
    </p:spTree>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t>Procedures</a:t>
            </a:r>
          </a:p>
        </p:txBody>
      </p:sp>
      <p:sp>
        <p:nvSpPr>
          <p:cNvPr id="153" name="Shape 153"/>
          <p:cNvSpPr>
            <a:spLocks noGrp="1"/>
          </p:cNvSpPr>
          <p:nvPr>
            <p:ph type="body" idx="1"/>
          </p:nvPr>
        </p:nvSpPr>
        <p:spPr>
          <a:prstGeom prst="rect">
            <a:avLst/>
          </a:prstGeom>
        </p:spPr>
        <p:txBody>
          <a:bodyPr/>
          <a:lstStyle/>
          <a:p>
            <a:pPr marL="404495" indent="-404495" defTabSz="531622">
              <a:spcBef>
                <a:spcPts val="3800"/>
              </a:spcBef>
              <a:defRPr sz="3458"/>
            </a:pPr>
            <a:r>
              <a:t>Because this isn’t a formal class, it’s important that everyone understands how we are going to do things.</a:t>
            </a:r>
          </a:p>
          <a:p>
            <a:pPr marL="808990" lvl="1" indent="-404495" defTabSz="531622">
              <a:spcBef>
                <a:spcPts val="3800"/>
              </a:spcBef>
              <a:defRPr sz="3458"/>
            </a:pPr>
            <a:r>
              <a:t>Lot of freedom in programming in general…but also tons of ways to get lost, confused, frustrated. </a:t>
            </a:r>
          </a:p>
          <a:p>
            <a:pPr marL="808990" lvl="1" indent="-404495" defTabSz="531622">
              <a:spcBef>
                <a:spcPts val="3800"/>
              </a:spcBef>
              <a:defRPr sz="3458"/>
            </a:pPr>
            <a:r>
              <a:t>Good habits help individual programmers be successful; good procedures will help our class be successful.</a:t>
            </a:r>
          </a:p>
          <a:p>
            <a:pPr marL="808990" lvl="1" indent="-404495" defTabSz="531622">
              <a:spcBef>
                <a:spcPts val="3800"/>
              </a:spcBef>
              <a:defRPr sz="3458"/>
            </a:pPr>
            <a:r>
              <a:t>Good analogy for programming, too.</a:t>
            </a:r>
          </a:p>
        </p:txBody>
      </p:sp>
    </p:spTree>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p:cNvSpPr>
          <p:nvPr>
            <p:ph type="title"/>
          </p:nvPr>
        </p:nvSpPr>
        <p:spPr>
          <a:prstGeom prst="rect">
            <a:avLst/>
          </a:prstGeom>
        </p:spPr>
        <p:txBody>
          <a:bodyPr/>
          <a:lstStyle/>
          <a:p>
            <a:r>
              <a:t>Flow of Class</a:t>
            </a:r>
          </a:p>
        </p:txBody>
      </p:sp>
      <p:sp>
        <p:nvSpPr>
          <p:cNvPr id="156" name="Shape 156"/>
          <p:cNvSpPr>
            <a:spLocks noGrp="1"/>
          </p:cNvSpPr>
          <p:nvPr>
            <p:ph type="body" idx="1"/>
          </p:nvPr>
        </p:nvSpPr>
        <p:spPr>
          <a:xfrm>
            <a:off x="952500" y="2597150"/>
            <a:ext cx="11099800" cy="6286500"/>
          </a:xfrm>
          <a:prstGeom prst="rect">
            <a:avLst/>
          </a:prstGeom>
        </p:spPr>
        <p:txBody>
          <a:bodyPr>
            <a:normAutofit lnSpcReduction="10000"/>
          </a:bodyPr>
          <a:lstStyle/>
          <a:p>
            <a:pPr marL="413384" indent="-413384" defTabSz="543305">
              <a:spcBef>
                <a:spcPts val="3900"/>
              </a:spcBef>
              <a:defRPr sz="3534"/>
            </a:pPr>
            <a:r>
              <a:rPr dirty="0"/>
              <a:t>Review</a:t>
            </a:r>
          </a:p>
          <a:p>
            <a:pPr marL="413384" indent="-413384" defTabSz="543305">
              <a:spcBef>
                <a:spcPts val="3900"/>
              </a:spcBef>
              <a:defRPr sz="3534"/>
            </a:pPr>
            <a:r>
              <a:rPr dirty="0"/>
              <a:t>Teaching &amp; Exercise</a:t>
            </a:r>
          </a:p>
          <a:p>
            <a:pPr marL="826769" lvl="1" indent="-413384" defTabSz="543305">
              <a:spcBef>
                <a:spcPts val="3900"/>
              </a:spcBef>
              <a:defRPr sz="3534"/>
            </a:pPr>
            <a:r>
              <a:rPr dirty="0"/>
              <a:t>Little bit of us talking or showing you a concept</a:t>
            </a:r>
          </a:p>
          <a:p>
            <a:pPr marL="826769" lvl="1" indent="-413384" defTabSz="543305">
              <a:spcBef>
                <a:spcPts val="3900"/>
              </a:spcBef>
              <a:defRPr sz="3534"/>
            </a:pPr>
            <a:r>
              <a:rPr dirty="0"/>
              <a:t>Practice that concept on your </a:t>
            </a:r>
            <a:r>
              <a:rPr dirty="0" smtClean="0"/>
              <a:t>own</a:t>
            </a:r>
            <a:endParaRPr dirty="0"/>
          </a:p>
          <a:p>
            <a:pPr marL="826769" lvl="1" indent="-413384" defTabSz="543305">
              <a:spcBef>
                <a:spcPts val="3900"/>
              </a:spcBef>
              <a:defRPr sz="3534"/>
            </a:pPr>
            <a:r>
              <a:rPr dirty="0"/>
              <a:t>Come back together, share and compare </a:t>
            </a:r>
            <a:r>
              <a:rPr dirty="0" smtClean="0"/>
              <a:t>methods</a:t>
            </a:r>
          </a:p>
          <a:p>
            <a:pPr marL="413384" indent="-413384" defTabSz="543305">
              <a:spcBef>
                <a:spcPts val="3900"/>
              </a:spcBef>
              <a:defRPr sz="3534"/>
            </a:pPr>
            <a:r>
              <a:rPr dirty="0" smtClean="0"/>
              <a:t>Individual work time</a:t>
            </a:r>
            <a:endParaRPr dirty="0"/>
          </a:p>
        </p:txBody>
      </p:sp>
    </p:spTree>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strike="sngStrike" dirty="0" smtClean="0"/>
              <a:t>Discuss our goals</a:t>
            </a:r>
          </a:p>
          <a:p>
            <a:r>
              <a:rPr lang="en-US" strike="sngStrike" dirty="0" smtClean="0"/>
              <a:t>Discuss our workflow</a:t>
            </a:r>
          </a:p>
          <a:p>
            <a:r>
              <a:rPr lang="en-US" dirty="0" smtClean="0"/>
              <a:t>Craft our team working agreement</a:t>
            </a:r>
          </a:p>
          <a:p>
            <a:r>
              <a:rPr lang="en-US" dirty="0" smtClean="0"/>
              <a:t>DEV TIME!</a:t>
            </a:r>
            <a:endParaRPr lang="en-US" dirty="0"/>
          </a:p>
        </p:txBody>
      </p:sp>
    </p:spTree>
    <p:extLst>
      <p:ext uri="{BB962C8B-B14F-4D97-AF65-F5344CB8AC3E}">
        <p14:creationId xmlns:p14="http://schemas.microsoft.com/office/powerpoint/2010/main" val="1178801622"/>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lstStyle/>
          <a:p>
            <a:r>
              <a:rPr lang="en-US" dirty="0" smtClean="0"/>
              <a:t>But what about the Working Agreement</a:t>
            </a:r>
            <a:r>
              <a:rPr dirty="0" smtClean="0"/>
              <a:t>?</a:t>
            </a:r>
            <a:endParaRPr dirty="0"/>
          </a:p>
        </p:txBody>
      </p:sp>
    </p:spTree>
    <p:extLst>
      <p:ext uri="{BB962C8B-B14F-4D97-AF65-F5344CB8AC3E}">
        <p14:creationId xmlns:p14="http://schemas.microsoft.com/office/powerpoint/2010/main" val="1678437537"/>
      </p:ext>
    </p:extLst>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759417" y="931863"/>
            <a:ext cx="11778712" cy="798195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
        <p:nvSpPr>
          <p:cNvPr id="2" name="Title 1"/>
          <p:cNvSpPr>
            <a:spLocks noGrp="1"/>
          </p:cNvSpPr>
          <p:nvPr>
            <p:ph type="title"/>
          </p:nvPr>
        </p:nvSpPr>
        <p:spPr>
          <a:xfrm>
            <a:off x="952500" y="254000"/>
            <a:ext cx="11099800" cy="691397"/>
          </a:xfrm>
        </p:spPr>
        <p:txBody>
          <a:bodyPr>
            <a:normAutofit fontScale="90000"/>
          </a:bodyPr>
          <a:lstStyle/>
          <a:p>
            <a:r>
              <a:rPr lang="en-US" sz="4500" dirty="0" smtClean="0"/>
              <a:t>Sample Working Agreement</a:t>
            </a:r>
            <a:endParaRPr lang="en-US" sz="4500" dirty="0"/>
          </a:p>
        </p:txBody>
      </p:sp>
      <p:sp>
        <p:nvSpPr>
          <p:cNvPr id="3" name="Text Placeholder 2"/>
          <p:cNvSpPr>
            <a:spLocks noGrp="1"/>
          </p:cNvSpPr>
          <p:nvPr>
            <p:ph type="body" idx="1"/>
          </p:nvPr>
        </p:nvSpPr>
        <p:spPr>
          <a:xfrm>
            <a:off x="952500" y="945397"/>
            <a:ext cx="11099800" cy="7931903"/>
          </a:xfrm>
        </p:spPr>
        <p:txBody>
          <a:bodyPr/>
          <a:lstStyle/>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1546196857"/>
              </p:ext>
            </p:extLst>
          </p:nvPr>
        </p:nvGraphicFramePr>
        <p:xfrm>
          <a:off x="952500" y="931863"/>
          <a:ext cx="11360149" cy="7981950"/>
        </p:xfrm>
        <a:graphic>
          <a:graphicData uri="http://schemas.openxmlformats.org/presentationml/2006/ole">
            <mc:AlternateContent xmlns:mc="http://schemas.openxmlformats.org/markup-compatibility/2006">
              <mc:Choice xmlns:v="urn:schemas-microsoft-com:vml" Requires="v">
                <p:oleObj spid="_x0000_s1052" name="Document" r:id="rId4" imgW="10210800" imgH="8229600" progId="Word.Document.12">
                  <p:embed/>
                </p:oleObj>
              </mc:Choice>
              <mc:Fallback>
                <p:oleObj name="Document" r:id="rId4" imgW="10210800" imgH="8229600" progId="Word.Document.12">
                  <p:embed/>
                  <p:pic>
                    <p:nvPicPr>
                      <p:cNvPr id="0" name=""/>
                      <p:cNvPicPr/>
                      <p:nvPr/>
                    </p:nvPicPr>
                    <p:blipFill>
                      <a:blip r:embed="rId5"/>
                      <a:stretch>
                        <a:fillRect/>
                      </a:stretch>
                    </p:blipFill>
                    <p:spPr>
                      <a:xfrm>
                        <a:off x="952500" y="931863"/>
                        <a:ext cx="11360149" cy="7981950"/>
                      </a:xfrm>
                      <a:prstGeom prst="rect">
                        <a:avLst/>
                      </a:prstGeom>
                      <a:solidFill>
                        <a:schemeClr val="tx1"/>
                      </a:solidFill>
                    </p:spPr>
                  </p:pic>
                </p:oleObj>
              </mc:Fallback>
            </mc:AlternateContent>
          </a:graphicData>
        </a:graphic>
      </p:graphicFrame>
    </p:spTree>
    <p:extLst>
      <p:ext uri="{BB962C8B-B14F-4D97-AF65-F5344CB8AC3E}">
        <p14:creationId xmlns:p14="http://schemas.microsoft.com/office/powerpoint/2010/main" val="1583686174"/>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D-Code </a:t>
            </a:r>
            <a:r>
              <a:rPr lang="en-US" sz="5400" dirty="0" smtClean="0"/>
              <a:t/>
            </a:r>
            <a:br>
              <a:rPr lang="en-US" sz="5400" dirty="0" smtClean="0"/>
            </a:br>
            <a:r>
              <a:rPr lang="en-US" sz="4800" dirty="0" smtClean="0"/>
              <a:t>Working Agreement</a:t>
            </a:r>
            <a:endParaRPr lang="en-US" sz="4800" dirty="0"/>
          </a:p>
        </p:txBody>
      </p:sp>
      <p:sp>
        <p:nvSpPr>
          <p:cNvPr id="3" name="Text Placeholder 2"/>
          <p:cNvSpPr>
            <a:spLocks noGrp="1"/>
          </p:cNvSpPr>
          <p:nvPr>
            <p:ph type="body" idx="1"/>
          </p:nvPr>
        </p:nvSpPr>
        <p:spPr/>
        <p:txBody>
          <a:bodyPr anchor="t">
            <a:normAutofit lnSpcReduction="10000"/>
          </a:bodyPr>
          <a:lstStyle/>
          <a:p>
            <a:pPr marL="0" indent="0">
              <a:buNone/>
            </a:pPr>
            <a:r>
              <a:rPr lang="en-US" dirty="0" smtClean="0"/>
              <a:t>Some things to keep in mind while we’re crafting our agreement:</a:t>
            </a:r>
          </a:p>
          <a:p>
            <a:r>
              <a:rPr lang="en-US" dirty="0" smtClean="0"/>
              <a:t>Working Agreements are social contracts that outline how we will work as a team.</a:t>
            </a:r>
          </a:p>
          <a:p>
            <a:r>
              <a:rPr lang="en-US" dirty="0" smtClean="0"/>
              <a:t>While every single team member is vital to the whole, we succeed or fail as a unit.</a:t>
            </a:r>
          </a:p>
          <a:p>
            <a:r>
              <a:rPr lang="en-US" dirty="0" smtClean="0"/>
              <a:t>Give your opinions respectfully and receive other’s with equal respect.</a:t>
            </a:r>
            <a:endParaRPr lang="en-US" dirty="0"/>
          </a:p>
        </p:txBody>
      </p:sp>
    </p:spTree>
    <p:extLst>
      <p:ext uri="{BB962C8B-B14F-4D97-AF65-F5344CB8AC3E}">
        <p14:creationId xmlns:p14="http://schemas.microsoft.com/office/powerpoint/2010/main" val="114697688"/>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a:spLocks noGrp="1"/>
          </p:cNvSpPr>
          <p:nvPr>
            <p:ph type="title"/>
          </p:nvPr>
        </p:nvSpPr>
        <p:spPr>
          <a:prstGeom prst="rect">
            <a:avLst/>
          </a:prstGeom>
        </p:spPr>
        <p:txBody>
          <a:bodyPr/>
          <a:lstStyle/>
          <a:p>
            <a:r>
              <a:t>Welcome!</a:t>
            </a:r>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strike="sngStrike" dirty="0" smtClean="0"/>
              <a:t>Discuss our goals</a:t>
            </a:r>
          </a:p>
          <a:p>
            <a:r>
              <a:rPr lang="en-US" strike="sngStrike" dirty="0" smtClean="0"/>
              <a:t>Discuss our workflow</a:t>
            </a:r>
          </a:p>
          <a:p>
            <a:r>
              <a:rPr lang="en-US" strike="sngStrike" dirty="0" smtClean="0"/>
              <a:t>Craft our team working agreement</a:t>
            </a:r>
          </a:p>
          <a:p>
            <a:r>
              <a:rPr lang="en-US" dirty="0" smtClean="0"/>
              <a:t>DEV TIME!</a:t>
            </a:r>
            <a:endParaRPr lang="en-US" dirty="0"/>
          </a:p>
        </p:txBody>
      </p:sp>
    </p:spTree>
    <p:extLst>
      <p:ext uri="{BB962C8B-B14F-4D97-AF65-F5344CB8AC3E}">
        <p14:creationId xmlns:p14="http://schemas.microsoft.com/office/powerpoint/2010/main" val="778347505"/>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t>
            </a:r>
            <a:r>
              <a:rPr lang="en-US" dirty="0" smtClean="0"/>
              <a:t>reak;</a:t>
            </a:r>
            <a:endParaRPr lang="en-US" dirty="0"/>
          </a:p>
        </p:txBody>
      </p:sp>
      <p:sp>
        <p:nvSpPr>
          <p:cNvPr id="3" name="Text Placeholder 2"/>
          <p:cNvSpPr>
            <a:spLocks noGrp="1"/>
          </p:cNvSpPr>
          <p:nvPr>
            <p:ph type="body" idx="1"/>
          </p:nvPr>
        </p:nvSpPr>
        <p:spPr/>
        <p:txBody>
          <a:bodyPr>
            <a:normAutofit/>
          </a:bodyPr>
          <a:lstStyle/>
          <a:p>
            <a:pPr marL="0" indent="0" algn="ctr">
              <a:buNone/>
            </a:pPr>
            <a:r>
              <a:rPr lang="en-US" sz="5400" b="1" dirty="0" smtClean="0"/>
              <a:t>What is programming?</a:t>
            </a:r>
            <a:endParaRPr lang="en-US" sz="5400" b="1" dirty="0"/>
          </a:p>
        </p:txBody>
      </p:sp>
    </p:spTree>
    <p:extLst>
      <p:ext uri="{BB962C8B-B14F-4D97-AF65-F5344CB8AC3E}">
        <p14:creationId xmlns:p14="http://schemas.microsoft.com/office/powerpoint/2010/main" val="1624951958"/>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CMxA3m_Imc.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63470" y="247974"/>
            <a:ext cx="12538130" cy="8692826"/>
          </a:xfrm>
          <a:prstGeom prst="rect">
            <a:avLst/>
          </a:prstGeom>
        </p:spPr>
      </p:pic>
    </p:spTree>
    <p:extLst>
      <p:ext uri="{BB962C8B-B14F-4D97-AF65-F5344CB8AC3E}">
        <p14:creationId xmlns:p14="http://schemas.microsoft.com/office/powerpoint/2010/main" val="1514797605"/>
      </p:ext>
    </p:extLst>
  </p:cSld>
  <p:clrMapOvr>
    <a:masterClrMapping/>
  </p:clrMapOvr>
  <p:transition spd="med"/>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52500" y="278969"/>
            <a:ext cx="11099800" cy="9236989"/>
          </a:xfrm>
          <a:noFill/>
        </p:spPr>
        <p:txBody>
          <a:bodyPr>
            <a:normAutofit fontScale="85000" lnSpcReduction="10000"/>
          </a:bodyPr>
          <a:lstStyle/>
          <a:p>
            <a:pPr marL="0" indent="0">
              <a:buNone/>
            </a:pPr>
            <a:r>
              <a:rPr lang="en-US" dirty="0" smtClean="0"/>
              <a:t>Anatomy of an </a:t>
            </a:r>
            <a:r>
              <a:rPr lang="en-US" dirty="0" err="1" smtClean="0"/>
              <a:t>EarSketch</a:t>
            </a:r>
            <a:r>
              <a:rPr lang="en-US" dirty="0" smtClean="0"/>
              <a:t> Project: What is programming?</a:t>
            </a:r>
          </a:p>
          <a:p>
            <a:pPr marL="0" indent="0">
              <a:buNone/>
            </a:pPr>
            <a:r>
              <a:rPr lang="en-US" dirty="0" smtClean="0"/>
              <a:t>Programming </a:t>
            </a:r>
            <a:r>
              <a:rPr lang="en-US" dirty="0"/>
              <a:t>is the process of designing, writing, testing, debugging, and maintaining the source code of computer programs. This code can be written in a variety of computer programming languages. Some of these languages include Java, C, and Python. Computer code is a collection of typed words that the computer can clearly understand. Just as a human translator might translate from the English language to Spanish, the computer interprets these words as ones and </a:t>
            </a:r>
            <a:r>
              <a:rPr lang="en-US" dirty="0" err="1"/>
              <a:t>zeros</a:t>
            </a:r>
            <a:r>
              <a:rPr lang="en-US" dirty="0"/>
              <a:t>. We as humans use programming languages, instead of writing directly in ones and </a:t>
            </a:r>
            <a:r>
              <a:rPr lang="en-US" dirty="0" err="1"/>
              <a:t>zeros</a:t>
            </a:r>
            <a:r>
              <a:rPr lang="en-US" dirty="0"/>
              <a:t>, so we can easily write and understand the computer code and can organize it. We can think of the different lines of our code as being individual instructions that we give to the computer. The computer follows these instructions explicitly to execute our written code</a:t>
            </a:r>
            <a:r>
              <a:rPr lang="en-US" dirty="0" smtClean="0"/>
              <a:t>.</a:t>
            </a:r>
          </a:p>
          <a:p>
            <a:pPr marL="0" indent="0">
              <a:buNone/>
            </a:pPr>
            <a:r>
              <a:rPr lang="en-US" sz="2100" dirty="0"/>
              <a:t>http://</a:t>
            </a:r>
            <a:r>
              <a:rPr lang="en-US" sz="2100" dirty="0" err="1"/>
              <a:t>earsketch.gatech.edu</a:t>
            </a:r>
            <a:r>
              <a:rPr lang="en-US" sz="2100" dirty="0"/>
              <a:t>/category/learning/anatomy-of-an-</a:t>
            </a:r>
            <a:r>
              <a:rPr lang="en-US" sz="2100" dirty="0" err="1"/>
              <a:t>earsketch</a:t>
            </a:r>
            <a:r>
              <a:rPr lang="en-US" sz="2100" dirty="0"/>
              <a:t>-project/what-is-programming</a:t>
            </a:r>
          </a:p>
        </p:txBody>
      </p:sp>
    </p:spTree>
    <p:extLst>
      <p:ext uri="{BB962C8B-B14F-4D97-AF65-F5344CB8AC3E}">
        <p14:creationId xmlns:p14="http://schemas.microsoft.com/office/powerpoint/2010/main" val="1833496525"/>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
            </a:r>
            <a:r>
              <a:rPr lang="en-US" dirty="0" smtClean="0"/>
              <a:t>ontinue;</a:t>
            </a:r>
            <a:endParaRPr lang="en-US" dirty="0"/>
          </a:p>
        </p:txBody>
      </p:sp>
      <p:sp>
        <p:nvSpPr>
          <p:cNvPr id="3" name="Text Placeholder 2"/>
          <p:cNvSpPr>
            <a:spLocks noGrp="1"/>
          </p:cNvSpPr>
          <p:nvPr>
            <p:ph type="body" idx="1"/>
          </p:nvPr>
        </p:nvSpPr>
        <p:spPr/>
        <p:txBody>
          <a:bodyPr/>
          <a:lstStyle/>
          <a:p>
            <a:pPr marL="0" indent="0" algn="just">
              <a:buNone/>
            </a:pPr>
            <a:r>
              <a:rPr lang="en-US" dirty="0" smtClean="0"/>
              <a:t>We know that was a lot of information to take in but we promise that as we work together as a development team, utilizing these concepts to create viable products, and learning new and exciting concepts and tools, this first day will seem like the breeze.</a:t>
            </a:r>
            <a:endParaRPr lang="en-US" dirty="0"/>
          </a:p>
        </p:txBody>
      </p:sp>
    </p:spTree>
    <p:extLst>
      <p:ext uri="{BB962C8B-B14F-4D97-AF65-F5344CB8AC3E}">
        <p14:creationId xmlns:p14="http://schemas.microsoft.com/office/powerpoint/2010/main" val="2103910376"/>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lstStyle/>
          <a:p>
            <a:r>
              <a:rPr lang="en-US" dirty="0" smtClean="0"/>
              <a:t>Wait! Didn’t you say Dev Time?!</a:t>
            </a:r>
            <a:endParaRPr dirty="0"/>
          </a:p>
        </p:txBody>
      </p:sp>
    </p:spTree>
    <p:extLst>
      <p:ext uri="{BB962C8B-B14F-4D97-AF65-F5344CB8AC3E}">
        <p14:creationId xmlns:p14="http://schemas.microsoft.com/office/powerpoint/2010/main" val="2116354947"/>
      </p:ext>
    </p:extLst>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Developers Use Tools</a:t>
            </a:r>
            <a:endParaRPr lang="en-US" dirty="0"/>
          </a:p>
        </p:txBody>
      </p:sp>
      <p:sp>
        <p:nvSpPr>
          <p:cNvPr id="4" name="Text Placeholder 3"/>
          <p:cNvSpPr>
            <a:spLocks noGrp="1"/>
          </p:cNvSpPr>
          <p:nvPr>
            <p:ph type="body" idx="1"/>
          </p:nvPr>
        </p:nvSpPr>
        <p:spPr>
          <a:xfrm>
            <a:off x="952500" y="2063858"/>
            <a:ext cx="11099800" cy="6286500"/>
          </a:xfrm>
        </p:spPr>
        <p:txBody>
          <a:bodyPr>
            <a:normAutofit/>
          </a:bodyPr>
          <a:lstStyle/>
          <a:p>
            <a:pPr marL="742950" indent="-742950">
              <a:buFont typeface="+mj-lt"/>
              <a:buAutoNum type="arabicPeriod"/>
            </a:pPr>
            <a:r>
              <a:rPr lang="en-US" sz="3600" dirty="0"/>
              <a:t>Explore the Developer Tools - instructions (for Google Chrome)</a:t>
            </a:r>
          </a:p>
          <a:p>
            <a:pPr marL="742950" indent="-742950" fontAlgn="base">
              <a:buFont typeface="+mj-lt"/>
              <a:buAutoNum type="arabicPeriod"/>
            </a:pPr>
            <a:r>
              <a:rPr lang="en-US" sz="3600" dirty="0"/>
              <a:t>Click “View”</a:t>
            </a:r>
          </a:p>
          <a:p>
            <a:pPr marL="742950" indent="-742950" fontAlgn="base">
              <a:buFont typeface="+mj-lt"/>
              <a:buAutoNum type="arabicPeriod"/>
            </a:pPr>
            <a:r>
              <a:rPr lang="en-US" sz="3600" dirty="0"/>
              <a:t>Click “Developer”</a:t>
            </a:r>
          </a:p>
          <a:p>
            <a:pPr marL="742950" indent="-742950" fontAlgn="base">
              <a:buFont typeface="+mj-lt"/>
              <a:buAutoNum type="arabicPeriod"/>
            </a:pPr>
            <a:r>
              <a:rPr lang="en-US" sz="3600" dirty="0"/>
              <a:t>Click “Developer Tools”</a:t>
            </a:r>
          </a:p>
          <a:p>
            <a:pPr marL="742950" indent="-742950">
              <a:buFont typeface="+mj-lt"/>
              <a:buAutoNum type="arabicPeriod"/>
            </a:pPr>
            <a:r>
              <a:rPr lang="en-US" sz="3600" dirty="0"/>
              <a:t>OR - Command + Option+ I</a:t>
            </a:r>
          </a:p>
        </p:txBody>
      </p:sp>
    </p:spTree>
    <p:extLst>
      <p:ext uri="{BB962C8B-B14F-4D97-AF65-F5344CB8AC3E}">
        <p14:creationId xmlns:p14="http://schemas.microsoft.com/office/powerpoint/2010/main" val="1523942858"/>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Udacity</a:t>
            </a:r>
            <a:r>
              <a:rPr lang="en-US" dirty="0" smtClean="0"/>
              <a:t> Challenge</a:t>
            </a:r>
            <a:endParaRPr lang="en-US" dirty="0"/>
          </a:p>
        </p:txBody>
      </p:sp>
      <p:sp>
        <p:nvSpPr>
          <p:cNvPr id="4" name="Text Placeholder 3"/>
          <p:cNvSpPr>
            <a:spLocks noGrp="1"/>
          </p:cNvSpPr>
          <p:nvPr>
            <p:ph type="body" idx="1"/>
          </p:nvPr>
        </p:nvSpPr>
        <p:spPr>
          <a:xfrm>
            <a:off x="952500" y="2123268"/>
            <a:ext cx="11099800" cy="7222210"/>
          </a:xfrm>
        </p:spPr>
        <p:txBody>
          <a:bodyPr anchor="t">
            <a:normAutofit fontScale="92500" lnSpcReduction="20000"/>
          </a:bodyPr>
          <a:lstStyle/>
          <a:p>
            <a:pPr marL="0" indent="0">
              <a:buNone/>
            </a:pPr>
            <a:r>
              <a:rPr lang="en-US" dirty="0" smtClean="0"/>
              <a:t>Type the following in your browser:</a:t>
            </a:r>
          </a:p>
          <a:p>
            <a:pPr marL="0" indent="0">
              <a:buNone/>
            </a:pPr>
            <a:r>
              <a:rPr lang="en-US" sz="4200" b="1" dirty="0" smtClean="0">
                <a:hlinkClick r:id="rId2"/>
              </a:rPr>
              <a:t>http</a:t>
            </a:r>
            <a:r>
              <a:rPr lang="en-US" sz="4200" b="1" dirty="0">
                <a:hlinkClick r:id="rId2"/>
              </a:rPr>
              <a:t>://</a:t>
            </a:r>
            <a:r>
              <a:rPr lang="en-US" sz="4200" b="1" dirty="0" smtClean="0">
                <a:hlinkClick r:id="rId2"/>
              </a:rPr>
              <a:t>udacity.github.io/js-basics/static-home/index.html</a:t>
            </a:r>
            <a:endParaRPr lang="en-US" sz="4200" b="1" dirty="0"/>
          </a:p>
          <a:p>
            <a:pPr marL="1187450" lvl="1" indent="-742950" fontAlgn="base">
              <a:buFont typeface="+mj-lt"/>
              <a:buAutoNum type="arabicPeriod"/>
            </a:pPr>
            <a:r>
              <a:rPr lang="en-US" dirty="0"/>
              <a:t>Open the Developer Tools, click on the tab that says “Console”</a:t>
            </a:r>
          </a:p>
          <a:p>
            <a:pPr marL="1187450" lvl="1" indent="-742950" fontAlgn="base">
              <a:buFont typeface="+mj-lt"/>
              <a:buAutoNum type="arabicPeriod"/>
            </a:pPr>
            <a:r>
              <a:rPr lang="en-US" dirty="0"/>
              <a:t>Type the following code exactly the way it is here, then press enter: </a:t>
            </a:r>
            <a:r>
              <a:rPr lang="en-US" sz="4200" b="1" dirty="0"/>
              <a:t>$(".super-header-wrapper").html("&lt;</a:t>
            </a:r>
            <a:r>
              <a:rPr lang="en-US" sz="4200" b="1" dirty="0" err="1"/>
              <a:t>img</a:t>
            </a:r>
            <a:r>
              <a:rPr lang="en-US" sz="4200" b="1" dirty="0"/>
              <a:t> style='width:100%' </a:t>
            </a:r>
            <a:r>
              <a:rPr lang="en-US" sz="4200" b="1" dirty="0" err="1"/>
              <a:t>src</a:t>
            </a:r>
            <a:r>
              <a:rPr lang="en-US" sz="4200" b="1" dirty="0"/>
              <a:t>='http://</a:t>
            </a:r>
            <a:r>
              <a:rPr lang="en-US" sz="4200" b="1" dirty="0" err="1"/>
              <a:t>goo.gl</a:t>
            </a:r>
            <a:r>
              <a:rPr lang="en-US" sz="4200" b="1" dirty="0"/>
              <a:t>/</a:t>
            </a:r>
            <a:r>
              <a:rPr lang="en-US" sz="4200" b="1" dirty="0" err="1"/>
              <a:t>WCrBmS</a:t>
            </a:r>
            <a:r>
              <a:rPr lang="en-US" sz="4200" b="1" dirty="0"/>
              <a:t>'&gt;");</a:t>
            </a:r>
          </a:p>
          <a:p>
            <a:pPr marL="1187450" lvl="1" indent="-742950" fontAlgn="base">
              <a:buFont typeface="+mj-lt"/>
              <a:buAutoNum type="arabicPeriod"/>
            </a:pPr>
            <a:r>
              <a:rPr lang="en-US" dirty="0"/>
              <a:t>What happens?</a:t>
            </a:r>
          </a:p>
          <a:p>
            <a:pPr marL="0" indent="0">
              <a:buNone/>
            </a:pPr>
            <a:endParaRPr lang="en-US" sz="4400" dirty="0"/>
          </a:p>
        </p:txBody>
      </p:sp>
    </p:spTree>
    <p:extLst>
      <p:ext uri="{BB962C8B-B14F-4D97-AF65-F5344CB8AC3E}">
        <p14:creationId xmlns:p14="http://schemas.microsoft.com/office/powerpoint/2010/main" val="693986579"/>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24746" y="2014780"/>
            <a:ext cx="9174997" cy="60133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l" defTabSz="584200" rtl="0" fontAlgn="auto" latinLnBrk="0" hangingPunct="0">
              <a:lnSpc>
                <a:spcPct val="100000"/>
              </a:lnSpc>
              <a:spcBef>
                <a:spcPts val="0"/>
              </a:spcBef>
              <a:spcAft>
                <a:spcPts val="0"/>
              </a:spcAft>
              <a:buClrTx/>
              <a:buSzTx/>
              <a:buFontTx/>
              <a:buNone/>
              <a:tabLst/>
            </a:pPr>
            <a:r>
              <a:rPr lang="en-US" sz="4400" dirty="0"/>
              <a:t>f</a:t>
            </a:r>
            <a:r>
              <a:rPr lang="en-US" sz="4400" dirty="0" smtClean="0"/>
              <a:t>inally{</a:t>
            </a:r>
          </a:p>
          <a:p>
            <a:pPr marL="0" marR="0" indent="0" algn="l" defTabSz="584200" rtl="0" fontAlgn="auto" latinLnBrk="0" hangingPunct="0">
              <a:lnSpc>
                <a:spcPct val="100000"/>
              </a:lnSpc>
              <a:spcBef>
                <a:spcPts val="0"/>
              </a:spcBef>
              <a:spcAft>
                <a:spcPts val="0"/>
              </a:spcAft>
              <a:buClrTx/>
              <a:buSzTx/>
              <a:buFontTx/>
              <a:buNone/>
              <a:tabLst/>
            </a:pPr>
            <a:r>
              <a:rPr lang="en-US" sz="4400" dirty="0" smtClean="0"/>
              <a:t>	</a:t>
            </a:r>
            <a:r>
              <a:rPr lang="en-US" sz="4400" dirty="0" err="1" smtClean="0"/>
              <a:t>talkAboutWhatWe’veLearned</a:t>
            </a:r>
            <a:r>
              <a:rPr lang="en-US" sz="4400" dirty="0" smtClean="0"/>
              <a:t>();</a:t>
            </a:r>
          </a:p>
          <a:p>
            <a:pPr marL="0" marR="0" indent="0" algn="l" defTabSz="5842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effectLst/>
                <a:uFillTx/>
                <a:sym typeface="Helvetica Light"/>
              </a:rPr>
              <a:t>}</a:t>
            </a:r>
          </a:p>
        </p:txBody>
      </p:sp>
    </p:spTree>
    <p:extLst>
      <p:ext uri="{BB962C8B-B14F-4D97-AF65-F5344CB8AC3E}">
        <p14:creationId xmlns:p14="http://schemas.microsoft.com/office/powerpoint/2010/main" val="89717164"/>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a:xfrm>
            <a:off x="952500" y="2590800"/>
            <a:ext cx="11099800" cy="5189349"/>
          </a:xfrm>
        </p:spPr>
        <p:txBody>
          <a:bodyPr anchor="t"/>
          <a:lstStyle/>
          <a:p>
            <a:r>
              <a:rPr lang="en-US" strike="sngStrike" dirty="0" smtClean="0"/>
              <a:t>Meet the Team</a:t>
            </a:r>
          </a:p>
          <a:p>
            <a:r>
              <a:rPr lang="en-US" strike="sngStrike" dirty="0" smtClean="0"/>
              <a:t>Discuss our goals</a:t>
            </a:r>
          </a:p>
          <a:p>
            <a:r>
              <a:rPr lang="en-US" strike="sngStrike" dirty="0" smtClean="0"/>
              <a:t>Discuss our workflow</a:t>
            </a:r>
          </a:p>
          <a:p>
            <a:r>
              <a:rPr lang="en-US" strike="sngStrike" dirty="0" smtClean="0"/>
              <a:t>Craft our team working agreement</a:t>
            </a:r>
          </a:p>
          <a:p>
            <a:r>
              <a:rPr lang="en-US" strike="sngStrike" dirty="0" smtClean="0"/>
              <a:t>DEV TIME!</a:t>
            </a:r>
            <a:endParaRPr lang="en-US" strike="sngStrike" dirty="0"/>
          </a:p>
        </p:txBody>
      </p:sp>
      <p:sp>
        <p:nvSpPr>
          <p:cNvPr id="5" name="TextBox 4"/>
          <p:cNvSpPr txBox="1"/>
          <p:nvPr/>
        </p:nvSpPr>
        <p:spPr>
          <a:xfrm>
            <a:off x="3917627" y="7957949"/>
            <a:ext cx="5036949"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dirty="0"/>
              <a:t>And now we’re done! </a:t>
            </a:r>
          </a:p>
        </p:txBody>
      </p:sp>
      <p:sp>
        <p:nvSpPr>
          <p:cNvPr id="6" name="TextBox 5"/>
          <p:cNvSpPr txBox="1"/>
          <p:nvPr/>
        </p:nvSpPr>
        <p:spPr>
          <a:xfrm>
            <a:off x="5222929" y="8828136"/>
            <a:ext cx="746329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smtClean="0">
                <a:ln>
                  <a:noFill/>
                </a:ln>
                <a:solidFill>
                  <a:srgbClr val="FFFFFF"/>
                </a:solidFill>
                <a:effectLst/>
                <a:uFillTx/>
                <a:latin typeface="+mn-lt"/>
                <a:ea typeface="+mn-ea"/>
                <a:cs typeface="+mn-cs"/>
                <a:sym typeface="Helvetica Light"/>
              </a:rPr>
              <a:t>At least… by our</a:t>
            </a:r>
            <a:r>
              <a:rPr kumimoji="0" lang="en-US" sz="3600" b="0" i="0" u="none" strike="noStrike" cap="none" spc="0" normalizeH="0" dirty="0" smtClean="0">
                <a:ln>
                  <a:noFill/>
                </a:ln>
                <a:solidFill>
                  <a:srgbClr val="FFFFFF"/>
                </a:solidFill>
                <a:effectLst/>
                <a:uFillTx/>
                <a:latin typeface="+mn-lt"/>
                <a:ea typeface="+mn-ea"/>
                <a:cs typeface="+mn-cs"/>
                <a:sym typeface="Helvetica Light"/>
              </a:rPr>
              <a:t> definition of done.</a:t>
            </a:r>
            <a:endParaRPr kumimoji="0" lang="en-US" sz="3600" b="0" i="0" u="none" strike="noStrike" cap="none" spc="0" normalizeH="0" baseline="0" dirty="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28914338"/>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dirty="0" smtClean="0"/>
              <a:t>Meet the Team</a:t>
            </a:r>
          </a:p>
          <a:p>
            <a:r>
              <a:rPr lang="en-US" dirty="0" smtClean="0"/>
              <a:t>Discuss our goals</a:t>
            </a:r>
          </a:p>
          <a:p>
            <a:r>
              <a:rPr lang="en-US" dirty="0" smtClean="0"/>
              <a:t>Discuss our workflow</a:t>
            </a:r>
          </a:p>
          <a:p>
            <a:r>
              <a:rPr lang="en-US" dirty="0" smtClean="0"/>
              <a:t>Craft our team working agreement</a:t>
            </a:r>
          </a:p>
          <a:p>
            <a:r>
              <a:rPr lang="en-US" dirty="0" smtClean="0"/>
              <a:t>DEV TIME!</a:t>
            </a:r>
            <a:endParaRPr lang="en-US" dirty="0"/>
          </a:p>
        </p:txBody>
      </p:sp>
    </p:spTree>
    <p:extLst>
      <p:ext uri="{BB962C8B-B14F-4D97-AF65-F5344CB8AC3E}">
        <p14:creationId xmlns:p14="http://schemas.microsoft.com/office/powerpoint/2010/main" val="2008578489"/>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p:nvPr>
        </p:nvSpPr>
        <p:spPr>
          <a:prstGeom prst="rect">
            <a:avLst/>
          </a:prstGeom>
        </p:spPr>
        <p:txBody>
          <a:bodyPr/>
          <a:lstStyle/>
          <a:p>
            <a:r>
              <a:t>Who are we?</a:t>
            </a:r>
          </a:p>
        </p:txBody>
      </p:sp>
    </p:spTree>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6" name="120414_familysouthafrica_at_2936_3000x2000.jpeg"/>
          <p:cNvPicPr>
            <a:picLocks noGrp="1" noChangeAspect="1"/>
          </p:cNvPicPr>
          <p:nvPr>
            <p:ph type="pic" idx="13"/>
          </p:nvPr>
        </p:nvPicPr>
        <p:blipFill>
          <a:blip r:embed="rId2">
            <a:extLst/>
          </a:blip>
          <a:srcRect l="21820" t="8148" r="26327" b="185"/>
          <a:stretch>
            <a:fillRect/>
          </a:stretch>
        </p:blipFill>
        <p:spPr>
          <a:prstGeom prst="rect">
            <a:avLst/>
          </a:prstGeom>
        </p:spPr>
      </p:pic>
      <p:sp>
        <p:nvSpPr>
          <p:cNvPr id="127" name="Shape 127"/>
          <p:cNvSpPr>
            <a:spLocks noGrp="1"/>
          </p:cNvSpPr>
          <p:nvPr>
            <p:ph type="title"/>
          </p:nvPr>
        </p:nvSpPr>
        <p:spPr>
          <a:prstGeom prst="rect">
            <a:avLst/>
          </a:prstGeom>
        </p:spPr>
        <p:txBody>
          <a:bodyPr/>
          <a:lstStyle/>
          <a:p>
            <a:r>
              <a:t>Kyle</a:t>
            </a:r>
          </a:p>
        </p:txBody>
      </p:sp>
      <p:sp>
        <p:nvSpPr>
          <p:cNvPr id="128" name="Shape 128"/>
          <p:cNvSpPr>
            <a:spLocks noGrp="1"/>
          </p:cNvSpPr>
          <p:nvPr>
            <p:ph type="body" sz="half" idx="1"/>
          </p:nvPr>
        </p:nvSpPr>
        <p:spPr>
          <a:prstGeom prst="rect">
            <a:avLst/>
          </a:prstGeom>
        </p:spPr>
        <p:txBody>
          <a:bodyPr/>
          <a:lstStyle/>
          <a:p>
            <a:endParaRPr/>
          </a:p>
        </p:txBody>
      </p:sp>
    </p:spTree>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0" name="120414_familysouthafrica_at_2936_3000x2000.jpeg"/>
          <p:cNvPicPr>
            <a:picLocks noGrp="1" noChangeAspect="1"/>
          </p:cNvPicPr>
          <p:nvPr>
            <p:ph type="pic" idx="13"/>
          </p:nvPr>
        </p:nvPicPr>
        <p:blipFill>
          <a:blip r:embed="rId2">
            <a:extLst/>
          </a:blip>
          <a:srcRect l="21820" t="8148" r="26327" b="185"/>
          <a:stretch>
            <a:fillRect/>
          </a:stretch>
        </p:blipFill>
        <p:spPr>
          <a:prstGeom prst="rect">
            <a:avLst/>
          </a:prstGeom>
        </p:spPr>
      </p:pic>
      <p:sp>
        <p:nvSpPr>
          <p:cNvPr id="131" name="Shape 131"/>
          <p:cNvSpPr>
            <a:spLocks noGrp="1"/>
          </p:cNvSpPr>
          <p:nvPr>
            <p:ph type="title"/>
          </p:nvPr>
        </p:nvSpPr>
        <p:spPr>
          <a:prstGeom prst="rect">
            <a:avLst/>
          </a:prstGeom>
        </p:spPr>
        <p:txBody>
          <a:bodyPr/>
          <a:lstStyle/>
          <a:p>
            <a:r>
              <a:t>Brandy</a:t>
            </a:r>
          </a:p>
        </p:txBody>
      </p:sp>
      <p:sp>
        <p:nvSpPr>
          <p:cNvPr id="132" name="Shape 132"/>
          <p:cNvSpPr>
            <a:spLocks noGrp="1"/>
          </p:cNvSpPr>
          <p:nvPr>
            <p:ph type="body" sz="half" idx="1"/>
          </p:nvPr>
        </p:nvSpPr>
        <p:spPr>
          <a:prstGeom prst="rect">
            <a:avLst/>
          </a:prstGeom>
        </p:spPr>
        <p:txBody>
          <a:bodyPr/>
          <a:lstStyle/>
          <a:p>
            <a:endParaRPr/>
          </a:p>
        </p:txBody>
      </p:sp>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52500" y="254000"/>
            <a:ext cx="11099800" cy="1326828"/>
          </a:xfrm>
        </p:spPr>
        <p:txBody>
          <a:bodyPr>
            <a:normAutofit/>
          </a:bodyPr>
          <a:lstStyle/>
          <a:p>
            <a:r>
              <a:rPr lang="en-US" sz="6000" dirty="0" smtClean="0"/>
              <a:t>Programmable Introductions</a:t>
            </a:r>
            <a:endParaRPr lang="en-US" sz="6000" dirty="0"/>
          </a:p>
        </p:txBody>
      </p:sp>
      <p:sp>
        <p:nvSpPr>
          <p:cNvPr id="4" name="Text Placeholder 3"/>
          <p:cNvSpPr>
            <a:spLocks noGrp="1"/>
          </p:cNvSpPr>
          <p:nvPr>
            <p:ph type="body" sz="half" idx="1"/>
          </p:nvPr>
        </p:nvSpPr>
        <p:spPr>
          <a:xfrm>
            <a:off x="952500" y="1580828"/>
            <a:ext cx="11099800" cy="7296472"/>
          </a:xfrm>
        </p:spPr>
        <p:txBody>
          <a:bodyPr anchor="t">
            <a:normAutofit lnSpcReduction="10000"/>
          </a:bodyPr>
          <a:lstStyle/>
          <a:p>
            <a:pPr marL="0" indent="0">
              <a:spcBef>
                <a:spcPts val="0"/>
              </a:spcBef>
              <a:buNone/>
            </a:pPr>
            <a:r>
              <a:rPr lang="en-US" sz="3200" dirty="0" err="1" smtClean="0"/>
              <a:t>var</a:t>
            </a:r>
            <a:r>
              <a:rPr lang="en-US" sz="3200" dirty="0" smtClean="0"/>
              <a:t> </a:t>
            </a:r>
            <a:r>
              <a:rPr lang="en-US" sz="3200" dirty="0" err="1" smtClean="0"/>
              <a:t>introLoop</a:t>
            </a:r>
            <a:r>
              <a:rPr lang="en-US" sz="3200" dirty="0" smtClean="0"/>
              <a:t> = function(){</a:t>
            </a:r>
          </a:p>
          <a:p>
            <a:pPr marL="0" indent="0">
              <a:spcBef>
                <a:spcPts val="0"/>
              </a:spcBef>
              <a:buNone/>
            </a:pPr>
            <a:r>
              <a:rPr lang="en-US" sz="3200" dirty="0" smtClean="0"/>
              <a:t>	while(</a:t>
            </a:r>
            <a:r>
              <a:rPr lang="en-US" sz="3200" dirty="0" err="1" smtClean="0"/>
              <a:t>factJar.length</a:t>
            </a:r>
            <a:r>
              <a:rPr lang="en-US" sz="3200" dirty="0" smtClean="0"/>
              <a:t> </a:t>
            </a:r>
            <a:r>
              <a:rPr lang="en-US" sz="3200" dirty="0"/>
              <a:t>&gt; 0){</a:t>
            </a:r>
          </a:p>
          <a:p>
            <a:pPr marL="0" indent="0">
              <a:spcBef>
                <a:spcPts val="0"/>
              </a:spcBef>
              <a:buNone/>
            </a:pPr>
            <a:r>
              <a:rPr lang="en-US" sz="3200" dirty="0" smtClean="0"/>
              <a:t>		</a:t>
            </a:r>
            <a:r>
              <a:rPr lang="en-US" sz="3200" dirty="0" err="1" smtClean="0"/>
              <a:t>var</a:t>
            </a:r>
            <a:r>
              <a:rPr lang="en-US" sz="3200" dirty="0" smtClean="0"/>
              <a:t> </a:t>
            </a:r>
            <a:r>
              <a:rPr lang="en-US" sz="3200" dirty="0"/>
              <a:t>fact = </a:t>
            </a:r>
            <a:r>
              <a:rPr lang="en-US" sz="3200" dirty="0" err="1"/>
              <a:t>factJar.shift</a:t>
            </a:r>
            <a:r>
              <a:rPr lang="en-US" sz="3200" dirty="0"/>
              <a:t>();</a:t>
            </a:r>
          </a:p>
          <a:p>
            <a:pPr marL="0" indent="0">
              <a:spcBef>
                <a:spcPts val="0"/>
              </a:spcBef>
              <a:buNone/>
            </a:pPr>
            <a:r>
              <a:rPr lang="en-US" sz="3200" dirty="0" smtClean="0"/>
              <a:t>		</a:t>
            </a:r>
            <a:r>
              <a:rPr lang="en-US" sz="3200" dirty="0" err="1" smtClean="0"/>
              <a:t>guessFact</a:t>
            </a:r>
            <a:r>
              <a:rPr lang="en-US" sz="3200" dirty="0" smtClean="0"/>
              <a:t>(fact);</a:t>
            </a:r>
          </a:p>
          <a:p>
            <a:pPr marL="0" indent="0">
              <a:spcBef>
                <a:spcPts val="0"/>
              </a:spcBef>
              <a:buNone/>
            </a:pPr>
            <a:r>
              <a:rPr lang="en-US" sz="3200" dirty="0" smtClean="0"/>
              <a:t>	}</a:t>
            </a:r>
            <a:r>
              <a:rPr lang="en-US" sz="3200" dirty="0"/>
              <a:t/>
            </a:r>
            <a:br>
              <a:rPr lang="en-US" sz="3200" dirty="0"/>
            </a:br>
            <a:r>
              <a:rPr lang="en-US" sz="3200" dirty="0"/>
              <a:t>}</a:t>
            </a:r>
          </a:p>
          <a:p>
            <a:pPr marL="0" indent="0">
              <a:spcBef>
                <a:spcPts val="0"/>
              </a:spcBef>
              <a:buNone/>
            </a:pPr>
            <a:r>
              <a:rPr lang="en-US" sz="3200" dirty="0"/>
              <a:t/>
            </a:r>
            <a:br>
              <a:rPr lang="en-US" sz="3200" dirty="0"/>
            </a:br>
            <a:r>
              <a:rPr lang="en-US" sz="3200" dirty="0" err="1"/>
              <a:t>var</a:t>
            </a:r>
            <a:r>
              <a:rPr lang="en-US" sz="3200" dirty="0"/>
              <a:t> </a:t>
            </a:r>
            <a:r>
              <a:rPr lang="en-US" sz="3200" dirty="0" err="1"/>
              <a:t>guessFact</a:t>
            </a:r>
            <a:r>
              <a:rPr lang="en-US" sz="3200" dirty="0"/>
              <a:t> = function(fact){</a:t>
            </a:r>
          </a:p>
          <a:p>
            <a:pPr marL="0" indent="0">
              <a:spcBef>
                <a:spcPts val="0"/>
              </a:spcBef>
              <a:buNone/>
            </a:pPr>
            <a:r>
              <a:rPr lang="en-US" sz="3200" dirty="0" smtClean="0"/>
              <a:t>	</a:t>
            </a:r>
            <a:r>
              <a:rPr lang="en-US" sz="3200" dirty="0" err="1" smtClean="0"/>
              <a:t>var</a:t>
            </a:r>
            <a:r>
              <a:rPr lang="en-US" sz="3200" dirty="0" smtClean="0"/>
              <a:t> </a:t>
            </a:r>
            <a:r>
              <a:rPr lang="en-US" sz="3200" dirty="0"/>
              <a:t>guess = 2;</a:t>
            </a:r>
          </a:p>
          <a:p>
            <a:pPr marL="0" indent="0">
              <a:spcBef>
                <a:spcPts val="0"/>
              </a:spcBef>
              <a:buNone/>
            </a:pPr>
            <a:r>
              <a:rPr lang="en-US" sz="3200" dirty="0" smtClean="0"/>
              <a:t>	</a:t>
            </a:r>
            <a:r>
              <a:rPr lang="en-US" sz="3200" dirty="0" err="1" smtClean="0"/>
              <a:t>console.log</a:t>
            </a:r>
            <a:r>
              <a:rPr lang="en-US" sz="3200" dirty="0" smtClean="0"/>
              <a:t>(fact</a:t>
            </a:r>
            <a:r>
              <a:rPr lang="en-US" sz="3200" dirty="0"/>
              <a:t>);</a:t>
            </a:r>
          </a:p>
          <a:p>
            <a:pPr marL="0" indent="0">
              <a:spcBef>
                <a:spcPts val="0"/>
              </a:spcBef>
              <a:buNone/>
            </a:pPr>
            <a:r>
              <a:rPr lang="en-US" sz="3200" dirty="0" smtClean="0"/>
              <a:t>	</a:t>
            </a:r>
            <a:r>
              <a:rPr lang="en-US" sz="3200" dirty="0" err="1" smtClean="0"/>
              <a:t>console.log</a:t>
            </a:r>
            <a:r>
              <a:rPr lang="en-US" sz="3200" dirty="0"/>
              <a:t>(“Who do you think this fact belongs to?”);</a:t>
            </a:r>
          </a:p>
          <a:p>
            <a:pPr marL="0" indent="0">
              <a:spcBef>
                <a:spcPts val="0"/>
              </a:spcBef>
              <a:buNone/>
            </a:pPr>
            <a:r>
              <a:rPr lang="en-US" sz="3200" dirty="0" smtClean="0"/>
              <a:t>	if(guess </a:t>
            </a:r>
            <a:r>
              <a:rPr lang="en-US" sz="3200" dirty="0"/>
              <a:t>&gt; 0){</a:t>
            </a:r>
          </a:p>
          <a:p>
            <a:pPr marL="0" indent="0">
              <a:spcBef>
                <a:spcPts val="0"/>
              </a:spcBef>
              <a:buNone/>
            </a:pPr>
            <a:r>
              <a:rPr lang="en-US" sz="3200" dirty="0" smtClean="0"/>
              <a:t>		function </a:t>
            </a:r>
            <a:r>
              <a:rPr lang="en-US" sz="3200" dirty="0" err="1"/>
              <a:t>raiseHand</a:t>
            </a:r>
            <a:r>
              <a:rPr lang="en-US" sz="3200" dirty="0"/>
              <a:t>();</a:t>
            </a:r>
          </a:p>
          <a:p>
            <a:pPr marL="0" indent="0">
              <a:spcBef>
                <a:spcPts val="0"/>
              </a:spcBef>
              <a:buNone/>
            </a:pPr>
            <a:r>
              <a:rPr lang="en-US" sz="3200" dirty="0" smtClean="0"/>
              <a:t>		guess </a:t>
            </a:r>
            <a:r>
              <a:rPr lang="en-US" sz="3200" dirty="0"/>
              <a:t>= guess - 1;</a:t>
            </a:r>
          </a:p>
          <a:p>
            <a:pPr marL="0" indent="0">
              <a:spcBef>
                <a:spcPts val="0"/>
              </a:spcBef>
              <a:buNone/>
            </a:pPr>
            <a:r>
              <a:rPr lang="en-US" sz="3200" dirty="0" smtClean="0"/>
              <a:t>	}</a:t>
            </a:r>
            <a:endParaRPr lang="en-US" sz="3200" dirty="0"/>
          </a:p>
          <a:p>
            <a:pPr marL="0" indent="0">
              <a:spcBef>
                <a:spcPts val="0"/>
              </a:spcBef>
              <a:buNone/>
            </a:pPr>
            <a:r>
              <a:rPr lang="en-US" sz="3200" dirty="0"/>
              <a:t>}</a:t>
            </a:r>
            <a:endParaRPr lang="en-US" sz="3200" dirty="0" smtClean="0"/>
          </a:p>
        </p:txBody>
      </p:sp>
    </p:spTree>
    <p:extLst>
      <p:ext uri="{BB962C8B-B14F-4D97-AF65-F5344CB8AC3E}">
        <p14:creationId xmlns:p14="http://schemas.microsoft.com/office/powerpoint/2010/main" val="162135652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dirty="0" smtClean="0"/>
              <a:t>Discuss our goals</a:t>
            </a:r>
          </a:p>
          <a:p>
            <a:r>
              <a:rPr lang="en-US" dirty="0" smtClean="0"/>
              <a:t>Discuss our workflow</a:t>
            </a:r>
          </a:p>
          <a:p>
            <a:r>
              <a:rPr lang="en-US" dirty="0" smtClean="0"/>
              <a:t>Craft our team working agreement</a:t>
            </a:r>
          </a:p>
          <a:p>
            <a:r>
              <a:rPr lang="en-US" dirty="0" smtClean="0"/>
              <a:t>DEV TIME!</a:t>
            </a:r>
            <a:endParaRPr lang="en-US" dirty="0"/>
          </a:p>
        </p:txBody>
      </p:sp>
    </p:spTree>
    <p:extLst>
      <p:ext uri="{BB962C8B-B14F-4D97-AF65-F5344CB8AC3E}">
        <p14:creationId xmlns:p14="http://schemas.microsoft.com/office/powerpoint/2010/main" val="94047141"/>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p:cNvSpPr>
          <p:nvPr>
            <p:ph type="title"/>
          </p:nvPr>
        </p:nvSpPr>
        <p:spPr>
          <a:prstGeom prst="rect">
            <a:avLst/>
          </a:prstGeom>
        </p:spPr>
        <p:txBody>
          <a:bodyPr/>
          <a:lstStyle/>
          <a:p>
            <a:r>
              <a:t>Why are we here?</a:t>
            </a:r>
          </a:p>
        </p:txBody>
      </p:sp>
    </p:spTree>
  </p:cSld>
  <p:clrMapOvr>
    <a:masterClrMapping/>
  </p:clrMapOvr>
  <p:transition spd="slow"/>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6072</TotalTime>
  <Words>807</Words>
  <Application>Microsoft Macintosh PowerPoint</Application>
  <PresentationFormat>Custom</PresentationFormat>
  <Paragraphs>115</Paragraphs>
  <Slides>29</Slides>
  <Notes>2</Notes>
  <HiddenSlides>0</HiddenSlides>
  <MMClips>1</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29</vt:i4>
      </vt:variant>
    </vt:vector>
  </HeadingPairs>
  <TitlesOfParts>
    <vt:vector size="33" baseType="lpstr">
      <vt:lpstr>Helvetica Light</vt:lpstr>
      <vt:lpstr>Helvetica Neue</vt:lpstr>
      <vt:lpstr>Black</vt:lpstr>
      <vt:lpstr>Document</vt:lpstr>
      <vt:lpstr>Day 1 (MM/DD/YYYY)</vt:lpstr>
      <vt:lpstr>Welcome!</vt:lpstr>
      <vt:lpstr>Today’s Goals</vt:lpstr>
      <vt:lpstr>Who are we?</vt:lpstr>
      <vt:lpstr>Kyle</vt:lpstr>
      <vt:lpstr>Brandy</vt:lpstr>
      <vt:lpstr>Programmable Introductions</vt:lpstr>
      <vt:lpstr>Today’s Goals</vt:lpstr>
      <vt:lpstr>Why are we here?</vt:lpstr>
      <vt:lpstr>Team Goals</vt:lpstr>
      <vt:lpstr>Individual Goals</vt:lpstr>
      <vt:lpstr>Today’s Goals</vt:lpstr>
      <vt:lpstr>How will this work?</vt:lpstr>
      <vt:lpstr>Procedures</vt:lpstr>
      <vt:lpstr>Flow of Class</vt:lpstr>
      <vt:lpstr>Today’s Goals</vt:lpstr>
      <vt:lpstr>But what about the Working Agreement?</vt:lpstr>
      <vt:lpstr>Sample Working Agreement</vt:lpstr>
      <vt:lpstr>D-Code  Working Agreement</vt:lpstr>
      <vt:lpstr>Today’s Goals</vt:lpstr>
      <vt:lpstr>break;</vt:lpstr>
      <vt:lpstr>PowerPoint Presentation</vt:lpstr>
      <vt:lpstr>PowerPoint Presentation</vt:lpstr>
      <vt:lpstr>continue;</vt:lpstr>
      <vt:lpstr>Wait! Didn’t you say Dev Time?!</vt:lpstr>
      <vt:lpstr>Developers Use Tools</vt:lpstr>
      <vt:lpstr>Udacity Challenge</vt:lpstr>
      <vt:lpstr>PowerPoint Presentation</vt:lpstr>
      <vt:lpstr>Today’s Goals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Day 1 (MM/DD/YYYY)</dc:title>
  <cp:lastModifiedBy>Brandy Foster</cp:lastModifiedBy>
  <cp:revision>31</cp:revision>
  <dcterms:modified xsi:type="dcterms:W3CDTF">2015-12-30T19:21:08Z</dcterms:modified>
</cp:coreProperties>
</file>